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1" r:id="rId1"/>
  </p:sldMasterIdLst>
  <p:sldIdLst>
    <p:sldId id="257" r:id="rId2"/>
    <p:sldId id="258" r:id="rId3"/>
    <p:sldId id="268" r:id="rId4"/>
    <p:sldId id="260" r:id="rId5"/>
    <p:sldId id="265" r:id="rId6"/>
    <p:sldId id="261" r:id="rId7"/>
    <p:sldId id="262" r:id="rId8"/>
    <p:sldId id="263" r:id="rId9"/>
    <p:sldId id="264" r:id="rId10"/>
    <p:sldId id="266" r:id="rId11"/>
    <p:sldId id="267" r:id="rId12"/>
    <p:sldId id="274" r:id="rId13"/>
    <p:sldId id="273" r:id="rId14"/>
    <p:sldId id="271" r:id="rId15"/>
    <p:sldId id="272"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4" autoAdjust="0"/>
    <p:restoredTop sz="94660"/>
  </p:normalViewPr>
  <p:slideViewPr>
    <p:cSldViewPr snapToGrid="0">
      <p:cViewPr varScale="1">
        <p:scale>
          <a:sx n="86" d="100"/>
          <a:sy n="86" d="100"/>
        </p:scale>
        <p:origin x="42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Pažymėjimo statusas proc.</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8B3-41E1-985B-BFE40FD44FA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8B3-41E1-985B-BFE40FD44FA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Lapas1!$A$2:$A$3</c:f>
              <c:strCache>
                <c:ptCount val="2"/>
                <c:pt idx="0">
                  <c:v>Pilnai užpildyta</c:v>
                </c:pt>
                <c:pt idx="1">
                  <c:v>Neužpildyta</c:v>
                </c:pt>
              </c:strCache>
            </c:strRef>
          </c:cat>
          <c:val>
            <c:numRef>
              <c:f>Lapas1!$B$2:$B$3</c:f>
              <c:numCache>
                <c:formatCode>General</c:formatCode>
                <c:ptCount val="2"/>
                <c:pt idx="0">
                  <c:v>98.4</c:v>
                </c:pt>
                <c:pt idx="1">
                  <c:v>1.6</c:v>
                </c:pt>
              </c:numCache>
            </c:numRef>
          </c:val>
          <c:extLst>
            <c:ext xmlns:c16="http://schemas.microsoft.com/office/drawing/2014/chart" uri="{C3380CC4-5D6E-409C-BE32-E72D297353CC}">
              <c16:uniqueId val="{00000000-B486-4BC2-888E-728B0F2F85F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Lapas1!$B$1</c:f>
              <c:strCache>
                <c:ptCount val="1"/>
                <c:pt idx="0">
                  <c:v>KMI įvertinimas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473-4B98-A3F6-084F3DFE4B6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473-4B98-A3F6-084F3DFE4B6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473-4B98-A3F6-084F3DFE4B6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473-4B98-A3F6-084F3DFE4B6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A0D-4D71-9E4B-19416F1D78F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Lapas1!$A$2:$A$6</c:f>
              <c:strCache>
                <c:ptCount val="5"/>
                <c:pt idx="0">
                  <c:v>Antsvoris</c:v>
                </c:pt>
                <c:pt idx="1">
                  <c:v>Per mažas</c:v>
                </c:pt>
                <c:pt idx="2">
                  <c:v>Normalus svoris</c:v>
                </c:pt>
                <c:pt idx="3">
                  <c:v>Nutukimas</c:v>
                </c:pt>
                <c:pt idx="4">
                  <c:v>Nenurodyta</c:v>
                </c:pt>
              </c:strCache>
            </c:strRef>
          </c:cat>
          <c:val>
            <c:numRef>
              <c:f>Lapas1!$B$2:$B$6</c:f>
              <c:numCache>
                <c:formatCode>General</c:formatCode>
                <c:ptCount val="5"/>
                <c:pt idx="0">
                  <c:v>16</c:v>
                </c:pt>
                <c:pt idx="1">
                  <c:v>33.6</c:v>
                </c:pt>
                <c:pt idx="2">
                  <c:v>36</c:v>
                </c:pt>
                <c:pt idx="3">
                  <c:v>10.8</c:v>
                </c:pt>
                <c:pt idx="4">
                  <c:v>3.6</c:v>
                </c:pt>
              </c:numCache>
            </c:numRef>
          </c:val>
          <c:extLst>
            <c:ext xmlns:c16="http://schemas.microsoft.com/office/drawing/2014/chart" uri="{C3380CC4-5D6E-409C-BE32-E72D297353CC}">
              <c16:uniqueId val="{00000000-200F-4CCC-B349-10EAB8352E5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lt-LT" dirty="0"/>
              <a:t>Fizinio</a:t>
            </a:r>
            <a:r>
              <a:rPr lang="lt-LT" baseline="0" dirty="0"/>
              <a:t> ugdymu grupė proc.</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Pardavimas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686-4C08-93B8-C279AAE3355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686-4C08-93B8-C279AAE3355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686-4C08-93B8-C279AAE3355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4E3-4D83-B6B6-9047513CD0C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Lapas1!$A$2:$A$5</c:f>
              <c:strCache>
                <c:ptCount val="4"/>
                <c:pt idx="0">
                  <c:v>Parindinė</c:v>
                </c:pt>
                <c:pt idx="1">
                  <c:v>Parengiamoji</c:v>
                </c:pt>
                <c:pt idx="2">
                  <c:v>Specialioji</c:v>
                </c:pt>
                <c:pt idx="3">
                  <c:v>Nenurodyta</c:v>
                </c:pt>
              </c:strCache>
            </c:strRef>
          </c:cat>
          <c:val>
            <c:numRef>
              <c:f>Lapas1!$B$2:$B$5</c:f>
              <c:numCache>
                <c:formatCode>General</c:formatCode>
                <c:ptCount val="4"/>
                <c:pt idx="0">
                  <c:v>86.8</c:v>
                </c:pt>
                <c:pt idx="1">
                  <c:v>4.8</c:v>
                </c:pt>
                <c:pt idx="2">
                  <c:v>6.8</c:v>
                </c:pt>
                <c:pt idx="3">
                  <c:v>1.6</c:v>
                </c:pt>
              </c:numCache>
            </c:numRef>
          </c:val>
          <c:extLst>
            <c:ext xmlns:c16="http://schemas.microsoft.com/office/drawing/2014/chart" uri="{C3380CC4-5D6E-409C-BE32-E72D297353CC}">
              <c16:uniqueId val="{00000000-825A-42A8-B6E1-B1467AC4FE3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err="1"/>
              <a:t>Regos</a:t>
            </a:r>
            <a:r>
              <a:rPr lang="en-US" dirty="0"/>
              <a:t> </a:t>
            </a:r>
            <a:r>
              <a:rPr lang="en-US" dirty="0" err="1"/>
              <a:t>sutrikimai</a:t>
            </a:r>
            <a:r>
              <a:rPr lang="lt-LT" dirty="0"/>
              <a:t> proc.</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Regos sutrikimai</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3-6EF4-4C8F-A80E-8FD879AD919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6EF4-4C8F-A80E-8FD879AD919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4-6EF4-4C8F-A80E-8FD879AD9199}"/>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EF4-4C8F-A80E-8FD879AD9199}"/>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EF4-4C8F-A80E-8FD879AD9199}"/>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EF4-4C8F-A80E-8FD879AD919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0"/>
            <c:showBubbleSize val="0"/>
            <c:extLst>
              <c:ext xmlns:c15="http://schemas.microsoft.com/office/drawing/2012/chart" uri="{CE6537A1-D6FC-4f65-9D91-7224C49458BB}"/>
            </c:extLst>
          </c:dLbls>
          <c:cat>
            <c:strRef>
              <c:f>Lapas1!$A$2:$A$4</c:f>
              <c:strCache>
                <c:ptCount val="3"/>
                <c:pt idx="0">
                  <c:v>Normali</c:v>
                </c:pt>
                <c:pt idx="1">
                  <c:v>Sutrikusi</c:v>
                </c:pt>
                <c:pt idx="2">
                  <c:v>Nenurodyta</c:v>
                </c:pt>
              </c:strCache>
            </c:strRef>
          </c:cat>
          <c:val>
            <c:numRef>
              <c:f>Lapas1!$B$2:$B$4</c:f>
              <c:numCache>
                <c:formatCode>General</c:formatCode>
                <c:ptCount val="3"/>
                <c:pt idx="0">
                  <c:v>2.4</c:v>
                </c:pt>
                <c:pt idx="1">
                  <c:v>31.2</c:v>
                </c:pt>
                <c:pt idx="2">
                  <c:v>66.400000000000006</c:v>
                </c:pt>
              </c:numCache>
            </c:numRef>
          </c:val>
          <c:extLst>
            <c:ext xmlns:c16="http://schemas.microsoft.com/office/drawing/2014/chart" uri="{C3380CC4-5D6E-409C-BE32-E72D297353CC}">
              <c16:uniqueId val="{00000000-6EF4-4C8F-A80E-8FD879AD919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lt-LT" dirty="0"/>
              <a:t>Nervų sistemos būklė proc.</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Nervų sistemos būklė</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837-4C58-9224-CE431276F5F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837-4C58-9224-CE431276F5F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837-4C58-9224-CE431276F5F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Lapas1!$A$2:$A$4</c:f>
              <c:strCache>
                <c:ptCount val="3"/>
                <c:pt idx="0">
                  <c:v>Normali</c:v>
                </c:pt>
                <c:pt idx="1">
                  <c:v>Sutrikusi</c:v>
                </c:pt>
                <c:pt idx="2">
                  <c:v>Nenurodyta</c:v>
                </c:pt>
              </c:strCache>
            </c:strRef>
          </c:cat>
          <c:val>
            <c:numRef>
              <c:f>Lapas1!$B$2:$B$4</c:f>
              <c:numCache>
                <c:formatCode>General</c:formatCode>
                <c:ptCount val="3"/>
                <c:pt idx="0">
                  <c:v>0.8</c:v>
                </c:pt>
                <c:pt idx="1">
                  <c:v>33.200000000000003</c:v>
                </c:pt>
                <c:pt idx="2">
                  <c:v>66</c:v>
                </c:pt>
              </c:numCache>
            </c:numRef>
          </c:val>
          <c:extLst>
            <c:ext xmlns:c16="http://schemas.microsoft.com/office/drawing/2014/chart" uri="{C3380CC4-5D6E-409C-BE32-E72D297353CC}">
              <c16:uniqueId val="{00000000-8BFD-40DE-8EE1-B4BDD334326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lt-LT" dirty="0"/>
              <a:t>Kvėpavimo sistemos būklė proc.</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Kvėpavimo sistemos būklė</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CA6-4854-912A-85F435D96B7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CA6-4854-912A-85F435D96B7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CA6-4854-912A-85F435D96B7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Lapas1!$A$2:$A$4</c:f>
              <c:strCache>
                <c:ptCount val="3"/>
                <c:pt idx="0">
                  <c:v>Normali</c:v>
                </c:pt>
                <c:pt idx="1">
                  <c:v>Sutrikusi</c:v>
                </c:pt>
                <c:pt idx="2">
                  <c:v>Nenurodyta</c:v>
                </c:pt>
              </c:strCache>
            </c:strRef>
          </c:cat>
          <c:val>
            <c:numRef>
              <c:f>Lapas1!$B$2:$B$4</c:f>
              <c:numCache>
                <c:formatCode>General</c:formatCode>
                <c:ptCount val="3"/>
                <c:pt idx="0">
                  <c:v>33.200000000000003</c:v>
                </c:pt>
                <c:pt idx="1">
                  <c:v>0.8</c:v>
                </c:pt>
                <c:pt idx="2">
                  <c:v>66</c:v>
                </c:pt>
              </c:numCache>
            </c:numRef>
          </c:val>
          <c:extLst>
            <c:ext xmlns:c16="http://schemas.microsoft.com/office/drawing/2014/chart" uri="{C3380CC4-5D6E-409C-BE32-E72D297353CC}">
              <c16:uniqueId val="{00000000-3876-4F9B-A0C8-A33296C0AE2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lt-LT" dirty="0"/>
              <a:t>Odos būklė proc.</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Odos būklė</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421-4A2A-86F1-FC5477CC4F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421-4A2A-86F1-FC5477CC4F4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Lapas1!$A$2:$A$3</c:f>
              <c:strCache>
                <c:ptCount val="2"/>
                <c:pt idx="0">
                  <c:v>Normali</c:v>
                </c:pt>
                <c:pt idx="1">
                  <c:v>Nenurodyra</c:v>
                </c:pt>
              </c:strCache>
            </c:strRef>
          </c:cat>
          <c:val>
            <c:numRef>
              <c:f>Lapas1!$B$2:$B$3</c:f>
              <c:numCache>
                <c:formatCode>General</c:formatCode>
                <c:ptCount val="2"/>
                <c:pt idx="0">
                  <c:v>34</c:v>
                </c:pt>
                <c:pt idx="1">
                  <c:v>66</c:v>
                </c:pt>
              </c:numCache>
            </c:numRef>
          </c:val>
          <c:extLst>
            <c:ext xmlns:c16="http://schemas.microsoft.com/office/drawing/2014/chart" uri="{C3380CC4-5D6E-409C-BE32-E72D297353CC}">
              <c16:uniqueId val="{00000000-50C0-4247-802E-37BF6E9892A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Lapas1!$B$1</c:f>
              <c:strCache>
                <c:ptCount val="1"/>
                <c:pt idx="0">
                  <c:v>Pardavimas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683-482A-8DD7-C846D369D68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683-482A-8DD7-C846D369D68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683-482A-8DD7-C846D369D68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683-482A-8DD7-C846D369D68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683-482A-8DD7-C846D369D68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Lapas1!$A$2:$A$6</c:f>
              <c:strCache>
                <c:ptCount val="5"/>
                <c:pt idx="0">
                  <c:v>Labai žemas</c:v>
                </c:pt>
                <c:pt idx="1">
                  <c:v>Žemas</c:v>
                </c:pt>
                <c:pt idx="2">
                  <c:v>Vidutinis</c:v>
                </c:pt>
                <c:pt idx="3">
                  <c:v>Aukštas</c:v>
                </c:pt>
                <c:pt idx="4">
                  <c:v>Labai aušktas</c:v>
                </c:pt>
              </c:strCache>
            </c:strRef>
          </c:cat>
          <c:val>
            <c:numRef>
              <c:f>Lapas1!$B$2:$B$6</c:f>
              <c:numCache>
                <c:formatCode>General</c:formatCode>
                <c:ptCount val="5"/>
                <c:pt idx="0">
                  <c:v>12</c:v>
                </c:pt>
                <c:pt idx="1">
                  <c:v>19</c:v>
                </c:pt>
                <c:pt idx="2">
                  <c:v>26</c:v>
                </c:pt>
                <c:pt idx="3">
                  <c:v>23</c:v>
                </c:pt>
                <c:pt idx="4">
                  <c:v>16</c:v>
                </c:pt>
              </c:numCache>
            </c:numRef>
          </c:val>
          <c:extLst>
            <c:ext xmlns:c16="http://schemas.microsoft.com/office/drawing/2014/chart" uri="{C3380CC4-5D6E-409C-BE32-E72D297353CC}">
              <c16:uniqueId val="{00000000-6D2A-4CA2-B8BA-5A08FBF99F8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0.02855</cdr:x>
      <cdr:y>0.08149</cdr:y>
    </cdr:from>
    <cdr:to>
      <cdr:x>0.28776</cdr:x>
      <cdr:y>0.77451</cdr:y>
    </cdr:to>
    <cdr:sp macro="" textlink="">
      <cdr:nvSpPr>
        <cdr:cNvPr id="2" name="TextBox 1">
          <a:extLst xmlns:a="http://schemas.openxmlformats.org/drawingml/2006/main">
            <a:ext uri="{FF2B5EF4-FFF2-40B4-BE49-F238E27FC236}">
              <a16:creationId xmlns:a16="http://schemas.microsoft.com/office/drawing/2014/main" id="{326F50EC-43A6-4E6E-A897-D0CEACB7DEEA}"/>
            </a:ext>
          </a:extLst>
        </cdr:cNvPr>
        <cdr:cNvSpPr txBox="1"/>
      </cdr:nvSpPr>
      <cdr:spPr>
        <a:xfrm xmlns:a="http://schemas.openxmlformats.org/drawingml/2006/main">
          <a:off x="245415" y="316282"/>
          <a:ext cx="2228295" cy="268993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t-LT" sz="1400" dirty="0"/>
            <a:t>33,6 proc. mokinių svoris yra per mažas.</a:t>
          </a:r>
          <a:br>
            <a:rPr lang="lt-LT" sz="1400" dirty="0"/>
          </a:br>
          <a:r>
            <a:rPr lang="lt-LT" sz="1400" dirty="0"/>
            <a:t>36 proc. mokinių svoris yra normalus.</a:t>
          </a:r>
        </a:p>
        <a:p xmlns:a="http://schemas.openxmlformats.org/drawingml/2006/main">
          <a:r>
            <a:rPr lang="lt-LT" sz="1400" dirty="0"/>
            <a:t>16 proc. mokinių turi antsvorio.</a:t>
          </a:r>
        </a:p>
        <a:p xmlns:a="http://schemas.openxmlformats.org/drawingml/2006/main">
          <a:r>
            <a:rPr lang="lt-LT" sz="1400" dirty="0"/>
            <a:t>10,8 proc. mokinių yra nutukusių.</a:t>
          </a:r>
        </a:p>
        <a:p xmlns:a="http://schemas.openxmlformats.org/drawingml/2006/main">
          <a:r>
            <a:rPr lang="lt-LT" sz="1400" dirty="0"/>
            <a:t>3,6 proc. nenurodyta.</a:t>
          </a:r>
        </a:p>
      </cdr:txBody>
    </cdr:sp>
  </cdr:relSizeAnchor>
</c:userShapes>
</file>

<file path=ppt/drawings/drawing2.xml><?xml version="1.0" encoding="utf-8"?>
<c:userShapes xmlns:c="http://schemas.openxmlformats.org/drawingml/2006/chart">
  <cdr:relSizeAnchor xmlns:cdr="http://schemas.openxmlformats.org/drawingml/2006/chartDrawing">
    <cdr:from>
      <cdr:x>0.02031</cdr:x>
      <cdr:y>0.05861</cdr:y>
    </cdr:from>
    <cdr:to>
      <cdr:x>0.28159</cdr:x>
      <cdr:y>0.64185</cdr:y>
    </cdr:to>
    <cdr:sp macro="" textlink="">
      <cdr:nvSpPr>
        <cdr:cNvPr id="2" name="TextBox 1">
          <a:extLst xmlns:a="http://schemas.openxmlformats.org/drawingml/2006/main">
            <a:ext uri="{FF2B5EF4-FFF2-40B4-BE49-F238E27FC236}">
              <a16:creationId xmlns:a16="http://schemas.microsoft.com/office/drawing/2014/main" id="{70366CC7-596B-49E2-BBF5-D906B699203B}"/>
            </a:ext>
          </a:extLst>
        </cdr:cNvPr>
        <cdr:cNvSpPr txBox="1"/>
      </cdr:nvSpPr>
      <cdr:spPr>
        <a:xfrm xmlns:a="http://schemas.openxmlformats.org/drawingml/2006/main">
          <a:off x="174566" y="227505"/>
          <a:ext cx="2246051" cy="22638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t-LT" dirty="0"/>
            <a:t>12</a:t>
          </a:r>
          <a:r>
            <a:rPr lang="lt-LT" sz="1100" dirty="0"/>
            <a:t> proc. mokinių turi labai žemą KPI indeksą.</a:t>
          </a:r>
        </a:p>
        <a:p xmlns:a="http://schemas.openxmlformats.org/drawingml/2006/main">
          <a:r>
            <a:rPr lang="lt-LT" dirty="0"/>
            <a:t>19 proc. žemą KPI indeksą.</a:t>
          </a:r>
        </a:p>
        <a:p xmlns:a="http://schemas.openxmlformats.org/drawingml/2006/main">
          <a:r>
            <a:rPr lang="lt-LT" dirty="0"/>
            <a:t>26</a:t>
          </a:r>
          <a:r>
            <a:rPr lang="lt-LT" sz="1100" dirty="0"/>
            <a:t> proc. vidutinį KPI indeksą.</a:t>
          </a:r>
        </a:p>
        <a:p xmlns:a="http://schemas.openxmlformats.org/drawingml/2006/main">
          <a:r>
            <a:rPr lang="lt-LT" dirty="0"/>
            <a:t>23 proc. aukštą KPI indeksą.</a:t>
          </a:r>
        </a:p>
        <a:p xmlns:a="http://schemas.openxmlformats.org/drawingml/2006/main">
          <a:r>
            <a:rPr lang="lt-LT" dirty="0"/>
            <a:t>16</a:t>
          </a:r>
          <a:r>
            <a:rPr lang="lt-LT" sz="1100" dirty="0"/>
            <a:t> proc. labai aukštą KPI indeksą.</a:t>
          </a:r>
        </a:p>
        <a:p xmlns:a="http://schemas.openxmlformats.org/drawingml/2006/main">
          <a:endParaRPr lang="lt-LT"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a:t>Spustelėję redaguokite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582306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1160EA64-D806-43AC-9DF2-F8C432F32B4C}" type="datetimeFigureOut">
              <a:rPr lang="en-US" smtClean="0"/>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79971984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1160EA64-D806-43AC-9DF2-F8C432F32B4C}" type="datetimeFigureOut">
              <a:rPr lang="en-US" smtClean="0"/>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9257854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1160EA64-D806-43AC-9DF2-F8C432F32B4C}" type="datetimeFigureOut">
              <a:rPr lang="en-US" smtClean="0"/>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13183925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1160EA64-D806-43AC-9DF2-F8C432F32B4C}" type="datetimeFigureOut">
              <a:rPr lang="en-US" smtClean="0"/>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9749290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1160EA64-D806-43AC-9DF2-F8C432F32B4C}" type="datetimeFigureOut">
              <a:rPr lang="en-US" smtClean="0"/>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7115819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730227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a:t>Spustelėję redaguokite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110644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lt-LT"/>
              <a:t>Spustelėję redaguokite stilių</a:t>
            </a:r>
            <a:endParaRPr lang="en-US" dirty="0"/>
          </a:p>
        </p:txBody>
      </p:sp>
      <p:sp>
        <p:nvSpPr>
          <p:cNvPr id="3" name="Content Placeholder 2"/>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604508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1160EA64-D806-43AC-9DF2-F8C432F32B4C}" type="datetimeFigureOut">
              <a:rPr lang="en-US" smtClean="0"/>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73916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3/12/2021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18374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redaguokite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3/12/2021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34226494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3/12/2021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306741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3/12/2021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263442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a:t>Spustelėję redaguokite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D1BE4249-C0D0-4B06-8692-E8BB871AF643}" type="datetimeFigureOut">
              <a:rPr lang="en-US" smtClean="0"/>
              <a:t>3/12/2021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786583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a:t>Spustelėję redaguokite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042B0DB6-F5C7-45FB-8CF3-31B45F9C2DAC}" type="datetimeFigureOut">
              <a:rPr lang="en-US" smtClean="0"/>
              <a:t>3/12/2021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81671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a:t>Spustelėję redaguokite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60EA64-D806-43AC-9DF2-F8C432F32B4C}" type="datetimeFigureOut">
              <a:rPr lang="en-US" smtClean="0"/>
              <a:t>3/12/2021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18845969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76285C0-3AEB-4D46-B31E-A1D166C170E0}"/>
              </a:ext>
            </a:extLst>
          </p:cNvPr>
          <p:cNvSpPr txBox="1">
            <a:spLocks noGrp="1"/>
          </p:cNvSpPr>
          <p:nvPr>
            <p:ph type="ctrTitle"/>
          </p:nvPr>
        </p:nvSpPr>
        <p:spPr>
          <a:xfrm>
            <a:off x="2156791" y="1381540"/>
            <a:ext cx="7351276" cy="1955252"/>
          </a:xfrm>
        </p:spPr>
        <p:txBody>
          <a:bodyPr>
            <a:normAutofit/>
          </a:bodyPr>
          <a:lstStyle/>
          <a:p>
            <a:pPr lvl="0"/>
            <a:r>
              <a:rPr lang="lt-LT" sz="2800" dirty="0">
                <a:latin typeface="Times New Roman" pitchFamily="18"/>
                <a:cs typeface="Times New Roman" pitchFamily="18"/>
              </a:rPr>
              <a:t>Klaipėdos </a:t>
            </a:r>
            <a:r>
              <a:rPr lang="lt-LT" sz="2800" dirty="0" err="1">
                <a:latin typeface="Times New Roman" pitchFamily="18"/>
                <a:cs typeface="Times New Roman" pitchFamily="18"/>
              </a:rPr>
              <a:t>Litorinos</a:t>
            </a:r>
            <a:r>
              <a:rPr lang="lt-LT" sz="2800" dirty="0">
                <a:latin typeface="Times New Roman" pitchFamily="18"/>
                <a:cs typeface="Times New Roman" pitchFamily="18"/>
              </a:rPr>
              <a:t> mokyklos mokinių profilaktinių sveikatos patikrinimų duomenų analizė</a:t>
            </a:r>
            <a:br>
              <a:rPr lang="lt-LT" sz="2800" dirty="0">
                <a:latin typeface="Times New Roman" pitchFamily="18"/>
                <a:cs typeface="Times New Roman" pitchFamily="18"/>
              </a:rPr>
            </a:br>
            <a:r>
              <a:rPr lang="lt-LT" sz="2800" dirty="0">
                <a:latin typeface="Times New Roman" pitchFamily="18"/>
                <a:cs typeface="Times New Roman" pitchFamily="18"/>
              </a:rPr>
              <a:t>2020 -2021 </a:t>
            </a:r>
            <a:r>
              <a:rPr lang="lt-LT" sz="2800" dirty="0" err="1">
                <a:latin typeface="Times New Roman" pitchFamily="18"/>
                <a:cs typeface="Times New Roman" pitchFamily="18"/>
              </a:rPr>
              <a:t>m.m</a:t>
            </a:r>
            <a:r>
              <a:rPr lang="lt-LT" sz="2800" dirty="0">
                <a:latin typeface="Times New Roman" pitchFamily="18"/>
                <a:cs typeface="Times New Roman" pitchFamily="18"/>
              </a:rPr>
              <a:t>.</a:t>
            </a:r>
          </a:p>
        </p:txBody>
      </p:sp>
      <p:sp>
        <p:nvSpPr>
          <p:cNvPr id="3" name="Antrinis pavadinimas 2">
            <a:extLst>
              <a:ext uri="{FF2B5EF4-FFF2-40B4-BE49-F238E27FC236}">
                <a16:creationId xmlns:a16="http://schemas.microsoft.com/office/drawing/2014/main" id="{ED6CECA1-8680-426B-9278-EAA128D0028C}"/>
              </a:ext>
            </a:extLst>
          </p:cNvPr>
          <p:cNvSpPr txBox="1">
            <a:spLocks noGrp="1"/>
          </p:cNvSpPr>
          <p:nvPr>
            <p:ph type="subTitle" idx="1"/>
          </p:nvPr>
        </p:nvSpPr>
        <p:spPr/>
        <p:txBody>
          <a:bodyPr anchorCtr="0"/>
          <a:lstStyle/>
          <a:p>
            <a:pPr lvl="0" algn="r"/>
            <a:r>
              <a:rPr lang="lt-LT" dirty="0"/>
              <a:t>Parengė: visuomenės sveikatos specialistė</a:t>
            </a:r>
          </a:p>
          <a:p>
            <a:pPr lvl="0" algn="r"/>
            <a:r>
              <a:rPr lang="lt-LT" dirty="0" err="1"/>
              <a:t>Aira</a:t>
            </a:r>
            <a:r>
              <a:rPr lang="lt-LT" dirty="0"/>
              <a:t> </a:t>
            </a:r>
            <a:r>
              <a:rPr lang="lt-LT" dirty="0" err="1"/>
              <a:t>Plataunaitė</a:t>
            </a:r>
            <a:endParaRPr lang="lt-LT" dirty="0"/>
          </a:p>
        </p:txBody>
      </p:sp>
      <p:sp>
        <p:nvSpPr>
          <p:cNvPr id="4" name="Date Placeholder 3">
            <a:extLst>
              <a:ext uri="{FF2B5EF4-FFF2-40B4-BE49-F238E27FC236}">
                <a16:creationId xmlns:a16="http://schemas.microsoft.com/office/drawing/2014/main" id="{44DD9A87-A75C-478A-BBB9-AA15F5DA7E41}"/>
              </a:ext>
            </a:extLst>
          </p:cNvPr>
          <p:cNvSpPr txBox="1"/>
          <p:nvPr/>
        </p:nvSpPr>
        <p:spPr>
          <a:xfrm>
            <a:off x="752862" y="6453387"/>
            <a:ext cx="1607944" cy="404612"/>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F5830C1-0C02-4534-A459-B97ACF68BF8C}" type="datetime1">
              <a:rPr lang="lt-LT" sz="1200" b="0" i="0" u="none" strike="noStrike" kern="1200" cap="none" spc="0" baseline="0">
                <a:solidFill>
                  <a:srgbClr val="191B0E"/>
                </a:solidFill>
                <a:uFillTx/>
                <a:latin typeface="Franklin Gothic Book"/>
              </a:rPr>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2021-03-12</a:t>
            </a:fld>
            <a:endParaRPr lang="en-US" sz="1200" b="0" i="0" u="none" strike="noStrike" kern="1200" cap="none" spc="0" baseline="0">
              <a:solidFill>
                <a:srgbClr val="191B0E"/>
              </a:solidFill>
              <a:uFillTx/>
              <a:latin typeface="Franklin Gothic Book"/>
            </a:endParaRPr>
          </a:p>
        </p:txBody>
      </p:sp>
      <p:sp>
        <p:nvSpPr>
          <p:cNvPr id="5" name="Slide Number Placeholder 4">
            <a:extLst>
              <a:ext uri="{FF2B5EF4-FFF2-40B4-BE49-F238E27FC236}">
                <a16:creationId xmlns:a16="http://schemas.microsoft.com/office/drawing/2014/main" id="{50B6CA8E-B592-4E8E-B870-A967F3ACB17E}"/>
              </a:ext>
            </a:extLst>
          </p:cNvPr>
          <p:cNvSpPr txBox="1"/>
          <p:nvPr/>
        </p:nvSpPr>
        <p:spPr>
          <a:xfrm>
            <a:off x="9830686" y="6453387"/>
            <a:ext cx="1596295" cy="404612"/>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02EFD92-45C9-453C-BA57-16A71584178B}" type="slidenum">
              <a:t>1</a:t>
            </a:fld>
            <a:endParaRPr lang="en-US" sz="1200" b="0" i="0" u="none" strike="noStrike" kern="1200" cap="none" spc="0" baseline="0">
              <a:solidFill>
                <a:srgbClr val="191B0E"/>
              </a:solidFill>
              <a:uFillTx/>
              <a:latin typeface="Franklin Gothic Book"/>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611D162-543A-481F-B7F8-2D43A6DCDA12}"/>
              </a:ext>
            </a:extLst>
          </p:cNvPr>
          <p:cNvSpPr>
            <a:spLocks noGrp="1"/>
          </p:cNvSpPr>
          <p:nvPr>
            <p:ph type="title"/>
          </p:nvPr>
        </p:nvSpPr>
        <p:spPr/>
        <p:txBody>
          <a:bodyPr/>
          <a:lstStyle/>
          <a:p>
            <a:r>
              <a:rPr lang="lt-LT" dirty="0"/>
              <a:t>Kvėpavimo sistemos būklė</a:t>
            </a:r>
          </a:p>
        </p:txBody>
      </p:sp>
      <p:graphicFrame>
        <p:nvGraphicFramePr>
          <p:cNvPr id="6" name="Turinio vietos rezervavimo ženklas 5">
            <a:extLst>
              <a:ext uri="{FF2B5EF4-FFF2-40B4-BE49-F238E27FC236}">
                <a16:creationId xmlns:a16="http://schemas.microsoft.com/office/drawing/2014/main" id="{7C536A0E-C684-4207-99CE-88C06FA6D430}"/>
              </a:ext>
            </a:extLst>
          </p:cNvPr>
          <p:cNvGraphicFramePr>
            <a:graphicFrameLocks noGrp="1"/>
          </p:cNvGraphicFramePr>
          <p:nvPr>
            <p:ph idx="1"/>
            <p:extLst>
              <p:ext uri="{D42A27DB-BD31-4B8C-83A1-F6EECF244321}">
                <p14:modId xmlns:p14="http://schemas.microsoft.com/office/powerpoint/2010/main" val="400235481"/>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FD39F12D-17DE-46E1-B690-BABA6ADD18CA}"/>
              </a:ext>
            </a:extLst>
          </p:cNvPr>
          <p:cNvSpPr txBox="1"/>
          <p:nvPr/>
        </p:nvSpPr>
        <p:spPr>
          <a:xfrm>
            <a:off x="532660" y="2396971"/>
            <a:ext cx="2521258" cy="2031325"/>
          </a:xfrm>
          <a:prstGeom prst="rect">
            <a:avLst/>
          </a:prstGeom>
          <a:noFill/>
        </p:spPr>
        <p:txBody>
          <a:bodyPr wrap="square" rtlCol="0">
            <a:spAutoFit/>
          </a:bodyPr>
          <a:lstStyle/>
          <a:p>
            <a:r>
              <a:rPr lang="lt-LT" dirty="0"/>
              <a:t>33, 2 proc. kvėpavimo sistemos būklė yra normali.</a:t>
            </a:r>
          </a:p>
          <a:p>
            <a:r>
              <a:rPr lang="lt-LT" dirty="0"/>
              <a:t>0,8 proc. mokinių yra sutrikusi.</a:t>
            </a:r>
          </a:p>
          <a:p>
            <a:r>
              <a:rPr lang="lt-LT" dirty="0"/>
              <a:t>66 proc. nėra nurodyta. </a:t>
            </a:r>
          </a:p>
        </p:txBody>
      </p:sp>
    </p:spTree>
    <p:extLst>
      <p:ext uri="{BB962C8B-B14F-4D97-AF65-F5344CB8AC3E}">
        <p14:creationId xmlns:p14="http://schemas.microsoft.com/office/powerpoint/2010/main" val="4205008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465323E-8BAA-406D-8D2C-395EA8616890}"/>
              </a:ext>
            </a:extLst>
          </p:cNvPr>
          <p:cNvSpPr>
            <a:spLocks noGrp="1"/>
          </p:cNvSpPr>
          <p:nvPr>
            <p:ph type="title"/>
          </p:nvPr>
        </p:nvSpPr>
        <p:spPr/>
        <p:txBody>
          <a:bodyPr/>
          <a:lstStyle/>
          <a:p>
            <a:r>
              <a:rPr lang="lt-LT" dirty="0"/>
              <a:t>Odos ir jos priedų būklė</a:t>
            </a:r>
          </a:p>
        </p:txBody>
      </p:sp>
      <p:graphicFrame>
        <p:nvGraphicFramePr>
          <p:cNvPr id="6" name="Turinio vietos rezervavimo ženklas 5">
            <a:extLst>
              <a:ext uri="{FF2B5EF4-FFF2-40B4-BE49-F238E27FC236}">
                <a16:creationId xmlns:a16="http://schemas.microsoft.com/office/drawing/2014/main" id="{FE26E39C-9413-4936-96B9-55C1B4055971}"/>
              </a:ext>
            </a:extLst>
          </p:cNvPr>
          <p:cNvGraphicFramePr>
            <a:graphicFrameLocks noGrp="1"/>
          </p:cNvGraphicFramePr>
          <p:nvPr>
            <p:ph idx="1"/>
            <p:extLst>
              <p:ext uri="{D42A27DB-BD31-4B8C-83A1-F6EECF244321}">
                <p14:modId xmlns:p14="http://schemas.microsoft.com/office/powerpoint/2010/main" val="196169496"/>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A85635F0-6976-48C9-BBAE-A0C635CA0634}"/>
              </a:ext>
            </a:extLst>
          </p:cNvPr>
          <p:cNvSpPr txBox="1"/>
          <p:nvPr/>
        </p:nvSpPr>
        <p:spPr>
          <a:xfrm>
            <a:off x="337351" y="2160588"/>
            <a:ext cx="3053919" cy="646331"/>
          </a:xfrm>
          <a:prstGeom prst="rect">
            <a:avLst/>
          </a:prstGeom>
          <a:noFill/>
        </p:spPr>
        <p:txBody>
          <a:bodyPr wrap="square" rtlCol="0">
            <a:spAutoFit/>
          </a:bodyPr>
          <a:lstStyle/>
          <a:p>
            <a:r>
              <a:rPr lang="lt-LT" dirty="0"/>
              <a:t>34 proc. odos būklė normali</a:t>
            </a:r>
          </a:p>
          <a:p>
            <a:r>
              <a:rPr lang="lt-LT" dirty="0"/>
              <a:t>66 proc. </a:t>
            </a:r>
            <a:r>
              <a:rPr lang="lt-LT"/>
              <a:t>nenurodyta.</a:t>
            </a:r>
          </a:p>
        </p:txBody>
      </p:sp>
    </p:spTree>
    <p:extLst>
      <p:ext uri="{BB962C8B-B14F-4D97-AF65-F5344CB8AC3E}">
        <p14:creationId xmlns:p14="http://schemas.microsoft.com/office/powerpoint/2010/main" val="1537048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70F2E60-EC6B-4B5C-966B-377AD5F2CE9B}"/>
              </a:ext>
            </a:extLst>
          </p:cNvPr>
          <p:cNvSpPr>
            <a:spLocks noGrp="1"/>
          </p:cNvSpPr>
          <p:nvPr>
            <p:ph type="title"/>
          </p:nvPr>
        </p:nvSpPr>
        <p:spPr/>
        <p:txBody>
          <a:bodyPr/>
          <a:lstStyle/>
          <a:p>
            <a:r>
              <a:rPr lang="lt-LT" i="0" dirty="0">
                <a:solidFill>
                  <a:srgbClr val="000000"/>
                </a:solidFill>
                <a:effectLst/>
                <a:latin typeface="Times New Roman" panose="02020603050405020304" pitchFamily="18" charset="0"/>
              </a:rPr>
              <a:t>Mokinių turinčių (</a:t>
            </a:r>
            <a:r>
              <a:rPr lang="lt-LT" i="0" dirty="0" err="1">
                <a:solidFill>
                  <a:srgbClr val="000000"/>
                </a:solidFill>
                <a:effectLst/>
                <a:latin typeface="Times New Roman" panose="02020603050405020304" pitchFamily="18" charset="0"/>
              </a:rPr>
              <a:t>KPI+kpi</a:t>
            </a:r>
            <a:r>
              <a:rPr lang="lt-LT" i="0" dirty="0">
                <a:solidFill>
                  <a:srgbClr val="000000"/>
                </a:solidFill>
                <a:effectLst/>
                <a:latin typeface="Times New Roman" panose="02020603050405020304" pitchFamily="18" charset="0"/>
              </a:rPr>
              <a:t>) indeksą, dalis (%)</a:t>
            </a:r>
            <a:endParaRPr lang="lt-LT" dirty="0"/>
          </a:p>
        </p:txBody>
      </p:sp>
      <p:graphicFrame>
        <p:nvGraphicFramePr>
          <p:cNvPr id="6" name="Turinio vietos rezervavimo ženklas 5">
            <a:extLst>
              <a:ext uri="{FF2B5EF4-FFF2-40B4-BE49-F238E27FC236}">
                <a16:creationId xmlns:a16="http://schemas.microsoft.com/office/drawing/2014/main" id="{26DE8B63-D5BE-4F23-96B2-661DC7ED54B7}"/>
              </a:ext>
            </a:extLst>
          </p:cNvPr>
          <p:cNvGraphicFramePr>
            <a:graphicFrameLocks noGrp="1"/>
          </p:cNvGraphicFramePr>
          <p:nvPr>
            <p:ph idx="1"/>
            <p:extLst>
              <p:ext uri="{D42A27DB-BD31-4B8C-83A1-F6EECF244321}">
                <p14:modId xmlns:p14="http://schemas.microsoft.com/office/powerpoint/2010/main" val="2544812718"/>
              </p:ext>
            </p:extLst>
          </p:nvPr>
        </p:nvGraphicFramePr>
        <p:xfrm>
          <a:off x="677690"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2849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latin typeface="Times New Roman" panose="02020603050405020304" pitchFamily="18" charset="0"/>
                <a:cs typeface="Times New Roman" panose="02020603050405020304" pitchFamily="18" charset="0"/>
              </a:rPr>
              <a:t>Apibendrinimas  </a:t>
            </a:r>
            <a:endParaRPr lang="lt-LT" dirty="0"/>
          </a:p>
        </p:txBody>
      </p:sp>
      <p:sp>
        <p:nvSpPr>
          <p:cNvPr id="3" name="Turinio vietos rezervavimo ženklas 2"/>
          <p:cNvSpPr>
            <a:spLocks noGrp="1"/>
          </p:cNvSpPr>
          <p:nvPr>
            <p:ph idx="1"/>
          </p:nvPr>
        </p:nvSpPr>
        <p:spPr/>
        <p:txBody>
          <a:bodyPr>
            <a:normAutofit/>
          </a:bodyPr>
          <a:lstStyle/>
          <a:p>
            <a:pPr algn="just"/>
            <a:r>
              <a:rPr lang="lt-LT" dirty="0">
                <a:solidFill>
                  <a:schemeClr val="tx1"/>
                </a:solidFill>
                <a:latin typeface="Times New Roman" panose="02020603050405020304" pitchFamily="18" charset="0"/>
                <a:cs typeface="Times New Roman" panose="02020603050405020304" pitchFamily="18" charset="0"/>
              </a:rPr>
              <a:t>Gydytojas odontologas, atlikdamas kasmetinį mokinio sveikatos patikrinimą, įvertina mokinio dantų, žandikaulių būklę ir įrašo rezultatus į Mokinio sveikatos pažymėjimo antrą dalį ,,Dantų ir žandikaulių būklės įvertinimas“. Gydytojas, įvertinęs ėduonies pažeistų, plombuotų ir išrautų dantų skaičių, įrašo rezultatus pažymėjime ties raidėmis k, p, i (pieniniai dantys) ir ties raidėmis K, P, I (nuolatiniai dantys) – apskaičiuojamas dantų ėduonies intensyvumo rodiklis. </a:t>
            </a:r>
          </a:p>
          <a:p>
            <a:pPr algn="just"/>
            <a:r>
              <a:rPr lang="lt-LT" dirty="0">
                <a:solidFill>
                  <a:schemeClr val="tx1"/>
                </a:solidFill>
                <a:latin typeface="Times New Roman" panose="02020603050405020304" pitchFamily="18" charset="0"/>
                <a:cs typeface="Times New Roman" panose="02020603050405020304" pitchFamily="18" charset="0"/>
              </a:rPr>
              <a:t>Kai </a:t>
            </a:r>
            <a:r>
              <a:rPr lang="lt-LT" dirty="0" err="1">
                <a:solidFill>
                  <a:schemeClr val="tx1"/>
                </a:solidFill>
                <a:latin typeface="Times New Roman" panose="02020603050405020304" pitchFamily="18" charset="0"/>
                <a:cs typeface="Times New Roman" panose="02020603050405020304" pitchFamily="18" charset="0"/>
              </a:rPr>
              <a:t>kpi</a:t>
            </a:r>
            <a:r>
              <a:rPr lang="lt-LT" dirty="0">
                <a:solidFill>
                  <a:schemeClr val="tx1"/>
                </a:solidFill>
                <a:latin typeface="Times New Roman" panose="02020603050405020304" pitchFamily="18" charset="0"/>
                <a:cs typeface="Times New Roman" panose="02020603050405020304" pitchFamily="18" charset="0"/>
              </a:rPr>
              <a:t>, KPI reikšmė mažesnė nei 1,2 – ėduonies intensyvumas apibūdinamas kaip labai žemas; nuo 1,2 iki 2,6 – žemas, nuo 2,7 iki 4,4 – vidutinis; nuo 4,5 iki 6,5 – aukštas, o kai rodiklis didesnis nei 6,5 – labai aukštas.</a:t>
            </a:r>
          </a:p>
          <a:p>
            <a:pPr algn="just"/>
            <a:r>
              <a:rPr lang="lt-LT" dirty="0">
                <a:solidFill>
                  <a:schemeClr val="tx1"/>
                </a:solidFill>
                <a:latin typeface="Times New Roman" panose="02020603050405020304" pitchFamily="18" charset="0"/>
                <a:cs typeface="Times New Roman" panose="02020603050405020304" pitchFamily="18" charset="0"/>
              </a:rPr>
              <a:t>Jeigu profilaktinio sveikatos patikrinimo metu gydytojas odontologas neranda ėduonies pažeistų, plombuotų ir dėl ėduonies išrautų dantų, Mokinio sveikatos pažymėjime ties raidėmis k, p, i įrašomi nuliai – tai reiškia, kad vaiko dantys sveiki (</a:t>
            </a:r>
            <a:r>
              <a:rPr lang="lt-LT" dirty="0" err="1">
                <a:solidFill>
                  <a:schemeClr val="tx1"/>
                </a:solidFill>
                <a:latin typeface="Times New Roman" panose="02020603050405020304" pitchFamily="18" charset="0"/>
                <a:cs typeface="Times New Roman" panose="02020603050405020304" pitchFamily="18" charset="0"/>
              </a:rPr>
              <a:t>kpi+KPI</a:t>
            </a:r>
            <a:r>
              <a:rPr lang="lt-LT" dirty="0">
                <a:solidFill>
                  <a:schemeClr val="tx1"/>
                </a:solidFill>
                <a:latin typeface="Times New Roman" panose="02020603050405020304" pitchFamily="18" charset="0"/>
                <a:cs typeface="Times New Roman" panose="02020603050405020304" pitchFamily="18" charset="0"/>
              </a:rPr>
              <a:t> lygus 0).</a:t>
            </a:r>
          </a:p>
        </p:txBody>
      </p:sp>
    </p:spTree>
    <p:extLst>
      <p:ext uri="{BB962C8B-B14F-4D97-AF65-F5344CB8AC3E}">
        <p14:creationId xmlns:p14="http://schemas.microsoft.com/office/powerpoint/2010/main" val="1842385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latin typeface="Times New Roman" panose="02020603050405020304" pitchFamily="18" charset="0"/>
                <a:cs typeface="Times New Roman" panose="02020603050405020304" pitchFamily="18" charset="0"/>
              </a:rPr>
              <a:t>Apibendrinimas </a:t>
            </a:r>
          </a:p>
        </p:txBody>
      </p:sp>
      <p:sp>
        <p:nvSpPr>
          <p:cNvPr id="3" name="Turinio vietos rezervavimo ženklas 2"/>
          <p:cNvSpPr>
            <a:spLocks noGrp="1"/>
          </p:cNvSpPr>
          <p:nvPr>
            <p:ph idx="1"/>
          </p:nvPr>
        </p:nvSpPr>
        <p:spPr/>
        <p:txBody>
          <a:bodyPr/>
          <a:lstStyle/>
          <a:p>
            <a:pPr algn="just"/>
            <a:r>
              <a:rPr lang="lt-LT" dirty="0">
                <a:solidFill>
                  <a:schemeClr val="tx1"/>
                </a:solidFill>
                <a:latin typeface="Times New Roman" panose="02020603050405020304" pitchFamily="18" charset="0"/>
                <a:cs typeface="Times New Roman" panose="02020603050405020304" pitchFamily="18" charset="0"/>
              </a:rPr>
              <a:t>Profilaktinio sveikatos patikrinimo metu šeimos gydytojas išmatuoja moksleivio ūgį, svorį, rezultatus įrašo į elektroninį Mokinio sveikatos pažymėjimą, kuriame automatiškai apskaičiuojama kūno masės indekso (toliau – KMI) skaitinė reikšmė ir KMI įvertinimas: per mažas svoris, normalus svoris, antsvoris ar nutukimas.</a:t>
            </a:r>
          </a:p>
          <a:p>
            <a:pPr algn="just"/>
            <a:r>
              <a:rPr lang="lt-LT" dirty="0">
                <a:solidFill>
                  <a:schemeClr val="tx1"/>
                </a:solidFill>
                <a:latin typeface="Times New Roman" panose="02020603050405020304" pitchFamily="18" charset="0"/>
                <a:cs typeface="Times New Roman" panose="02020603050405020304" pitchFamily="18" charset="0"/>
              </a:rPr>
              <a:t>2020–2021 m. 36 proc. mokinių turi normalų kūno svorį. Antsvorį turinčių mokinių dalis sudaro 16 proc. Per mažas kūno svoris nustatytas 33,6 proc. mokinių. Nutukusių mokinių dalis sudarė 10,8 proc. Likusiųjų nenurodyta.</a:t>
            </a:r>
          </a:p>
        </p:txBody>
      </p:sp>
    </p:spTree>
    <p:extLst>
      <p:ext uri="{BB962C8B-B14F-4D97-AF65-F5344CB8AC3E}">
        <p14:creationId xmlns:p14="http://schemas.microsoft.com/office/powerpoint/2010/main" val="445814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latin typeface="Times New Roman" panose="02020603050405020304" pitchFamily="18" charset="0"/>
                <a:cs typeface="Times New Roman" panose="02020603050405020304" pitchFamily="18" charset="0"/>
              </a:rPr>
              <a:t>Apibendrinimas</a:t>
            </a:r>
            <a:br>
              <a:rPr lang="lt-LT" b="1" dirty="0">
                <a:latin typeface="Times New Roman" panose="02020603050405020304" pitchFamily="18" charset="0"/>
                <a:cs typeface="Times New Roman" panose="02020603050405020304" pitchFamily="18" charset="0"/>
              </a:rPr>
            </a:br>
            <a:endParaRPr lang="lt-LT" dirty="0"/>
          </a:p>
        </p:txBody>
      </p:sp>
      <p:sp>
        <p:nvSpPr>
          <p:cNvPr id="3" name="Turinio vietos rezervavimo ženklas 2"/>
          <p:cNvSpPr>
            <a:spLocks noGrp="1"/>
          </p:cNvSpPr>
          <p:nvPr>
            <p:ph idx="1"/>
          </p:nvPr>
        </p:nvSpPr>
        <p:spPr/>
        <p:txBody>
          <a:bodyPr/>
          <a:lstStyle/>
          <a:p>
            <a:pPr algn="just"/>
            <a:r>
              <a:rPr lang="lt-LT" dirty="0">
                <a:solidFill>
                  <a:schemeClr val="tx1"/>
                </a:solidFill>
                <a:latin typeface="Times New Roman" panose="02020603050405020304" pitchFamily="18" charset="0"/>
                <a:cs typeface="Times New Roman" panose="02020603050405020304" pitchFamily="18" charset="0"/>
              </a:rPr>
              <a:t>Kasmetinio mokinio sveikatos patikrinimo metu asmens sveikatos priežiūros įstaigos specialistas, įvertinęs vaiko fizinę sveikatos būklę, jo sveikatos pažymėjime nurodo fizinio ugdymo grupę: pagrindinė, parengiamoji, specialioji ar, esant poreikiui, pažymi, iki kurios dienos mokinys atleidžiamas nuo fizinio lavinimo pamokų. </a:t>
            </a:r>
          </a:p>
          <a:p>
            <a:pPr algn="just"/>
            <a:r>
              <a:rPr lang="lt-LT" dirty="0">
                <a:solidFill>
                  <a:schemeClr val="tx1"/>
                </a:solidFill>
                <a:latin typeface="Times New Roman" panose="02020603050405020304" pitchFamily="18" charset="0"/>
                <a:cs typeface="Times New Roman" panose="02020603050405020304" pitchFamily="18" charset="0"/>
              </a:rPr>
              <a:t>2020–2021 m. 86,8 proc. mokinių gali dalyvauti ugdymo procese, turėdami pagrindinę fizinio ugdymo grupę. Pagrindinei fizinio ugdymo grupei priskiriami visiškai sveiki ar turintys nedidelių sveikatos sutrikimų (nedidelio laipsnio regos sutrikimai, netaisyklinga laikysena, funkciniai negalavimai ir pan.) mokiniai. Šiai grupei priklausantys mokiniai gali treniruotis sporto būreliuose ir dalyvauti sporto varžybose.</a:t>
            </a:r>
          </a:p>
        </p:txBody>
      </p:sp>
    </p:spTree>
    <p:extLst>
      <p:ext uri="{BB962C8B-B14F-4D97-AF65-F5344CB8AC3E}">
        <p14:creationId xmlns:p14="http://schemas.microsoft.com/office/powerpoint/2010/main" val="2571697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latin typeface="Times New Roman" panose="02020603050405020304" pitchFamily="18" charset="0"/>
                <a:cs typeface="Times New Roman" panose="02020603050405020304" pitchFamily="18" charset="0"/>
              </a:rPr>
              <a:t>Rekomendacijos </a:t>
            </a:r>
          </a:p>
        </p:txBody>
      </p:sp>
      <p:sp>
        <p:nvSpPr>
          <p:cNvPr id="3" name="Turinio vietos rezervavimo ženklas 2"/>
          <p:cNvSpPr>
            <a:spLocks noGrp="1"/>
          </p:cNvSpPr>
          <p:nvPr>
            <p:ph idx="1"/>
          </p:nvPr>
        </p:nvSpPr>
        <p:spPr/>
        <p:txBody>
          <a:bodyPr/>
          <a:lstStyle/>
          <a:p>
            <a:pPr algn="just"/>
            <a:r>
              <a:rPr lang="lt-LT" dirty="0">
                <a:solidFill>
                  <a:schemeClr val="tx1"/>
                </a:solidFill>
                <a:latin typeface="Times New Roman" panose="02020603050405020304" pitchFamily="18" charset="0"/>
                <a:cs typeface="Times New Roman" panose="02020603050405020304" pitchFamily="18" charset="0"/>
              </a:rPr>
              <a:t>Svarbu mokinių sveikatos ugdymą vykdyti visomis kryptimis, labai didelį dėmesį skirti regos sutrikimų profilaktikai: tinkamai aplinkai (mokymosi vieta, sėdėjimo poza, apšvietimas, laiko leidimas prie kompiuterio ir televizoriaus), poilsiui (akių atpalaidavimo pertraukėlės).</a:t>
            </a:r>
          </a:p>
          <a:p>
            <a:pPr algn="just"/>
            <a:r>
              <a:rPr lang="lt-LT" dirty="0">
                <a:solidFill>
                  <a:schemeClr val="tx1"/>
                </a:solidFill>
                <a:latin typeface="Times New Roman" panose="02020603050405020304" pitchFamily="18" charset="0"/>
                <a:cs typeface="Times New Roman" panose="02020603050405020304" pitchFamily="18" charset="0"/>
              </a:rPr>
              <a:t>Mokinių skeleto – raumenų sistemos funkcionavimo sutrikimų profilaktikai svarbus yra darbo ir poilsio režimo užtikrinimas, kadangi jis turi didelę įtaką psichologinės ir fizinės sveikatos stiprinimui bei valios ugdymui. </a:t>
            </a:r>
          </a:p>
          <a:p>
            <a:pPr algn="just"/>
            <a:r>
              <a:rPr lang="lt-LT" dirty="0">
                <a:solidFill>
                  <a:schemeClr val="tx1"/>
                </a:solidFill>
                <a:latin typeface="Times New Roman" panose="02020603050405020304" pitchFamily="18" charset="0"/>
                <a:cs typeface="Times New Roman" panose="02020603050405020304" pitchFamily="18" charset="0"/>
              </a:rPr>
              <a:t>Būtina nuolatos organizuoti ir vykdyti įvairius mokymus sveikos mitybos, fizinio aktyvumo temomis.</a:t>
            </a:r>
          </a:p>
        </p:txBody>
      </p:sp>
    </p:spTree>
    <p:extLst>
      <p:ext uri="{BB962C8B-B14F-4D97-AF65-F5344CB8AC3E}">
        <p14:creationId xmlns:p14="http://schemas.microsoft.com/office/powerpoint/2010/main" val="862639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2">
            <a:extLst>
              <a:ext uri="{FF2B5EF4-FFF2-40B4-BE49-F238E27FC236}">
                <a16:creationId xmlns:a16="http://schemas.microsoft.com/office/drawing/2014/main" id="{4656FABA-63BF-4D6B-BD21-7BC222435C37}"/>
              </a:ext>
            </a:extLst>
          </p:cNvPr>
          <p:cNvSpPr txBox="1">
            <a:spLocks noGrp="1"/>
          </p:cNvSpPr>
          <p:nvPr>
            <p:ph idx="1"/>
          </p:nvPr>
        </p:nvSpPr>
        <p:spPr>
          <a:xfrm>
            <a:off x="1295393" y="1269799"/>
            <a:ext cx="9601200" cy="4477012"/>
          </a:xfrm>
        </p:spPr>
        <p:txBody>
          <a:bodyPr/>
          <a:lstStyle/>
          <a:p>
            <a:pPr marL="457200" lvl="1" indent="0" algn="just">
              <a:buNone/>
            </a:pPr>
            <a:r>
              <a:rPr lang="lt-LT" sz="2400" dirty="0">
                <a:latin typeface="Times New Roman" pitchFamily="18"/>
                <a:cs typeface="Times New Roman" pitchFamily="18"/>
              </a:rPr>
              <a:t>      Kasmetiniai profilaktiniai mokinių sveikatos patikrinimai atliekami vadovaujantis Lietuvos Respublikos sveikatos apsaugos ministro 2000 m. gegužės 31 d. įsakymu Nr. 301“Dėl profilaktinių sveikatos patikrinimų sveikatos priežiūros įstaigose“ (Žin., 47-1365). Duomenys apie mokinių sveikatos būklę gaunami iš  statinės apskaitos formos Nr. 027-1/a „Mokinio sveikatos pažymėjimas“, patvirtintos Lietuvos respublikos sveikatos apsaugos ministro 2004 m. gruodžio 24 d. įsakymu Nr. V-951(Žin., 2005, Nr. 3-38).</a:t>
            </a:r>
          </a:p>
        </p:txBody>
      </p:sp>
      <p:sp>
        <p:nvSpPr>
          <p:cNvPr id="3" name="Skaidrės numerio vietos rezervavimo ženklas 3">
            <a:extLst>
              <a:ext uri="{FF2B5EF4-FFF2-40B4-BE49-F238E27FC236}">
                <a16:creationId xmlns:a16="http://schemas.microsoft.com/office/drawing/2014/main" id="{642DF1FF-9226-4A58-A405-FE52A930BF40}"/>
              </a:ext>
            </a:extLst>
          </p:cNvPr>
          <p:cNvSpPr txBox="1"/>
          <p:nvPr/>
        </p:nvSpPr>
        <p:spPr>
          <a:xfrm>
            <a:off x="9472735" y="6453387"/>
            <a:ext cx="1596295" cy="404612"/>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4A1762F-BA2E-4957-955D-DCC363514E2D}" type="slidenum">
              <a:t>2</a:t>
            </a:fld>
            <a:endParaRPr lang="en-US" sz="1200" b="0" i="0" u="none" strike="noStrike" kern="1200" cap="none" spc="0" baseline="0">
              <a:solidFill>
                <a:srgbClr val="191B0E"/>
              </a:solidFill>
              <a:uFillTx/>
              <a:latin typeface="Franklin Gothic Book"/>
            </a:endParaRPr>
          </a:p>
        </p:txBody>
      </p:sp>
      <p:sp>
        <p:nvSpPr>
          <p:cNvPr id="4" name="Date Placeholder 3">
            <a:extLst>
              <a:ext uri="{FF2B5EF4-FFF2-40B4-BE49-F238E27FC236}">
                <a16:creationId xmlns:a16="http://schemas.microsoft.com/office/drawing/2014/main" id="{490A556E-28FE-4B6F-AF31-2F9466BBAB83}"/>
              </a:ext>
            </a:extLst>
          </p:cNvPr>
          <p:cNvSpPr txBox="1"/>
          <p:nvPr/>
        </p:nvSpPr>
        <p:spPr>
          <a:xfrm>
            <a:off x="1390646" y="6453387"/>
            <a:ext cx="1204575" cy="404612"/>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6B72555-618A-46EE-AE6C-2DB048C0DD83}" type="datetime1">
              <a:rPr lang="lt-LT" sz="1200" b="0" i="0" u="none" strike="noStrike" kern="1200" cap="none" spc="0" baseline="0">
                <a:solidFill>
                  <a:srgbClr val="191B0E"/>
                </a:solidFill>
                <a:uFillTx/>
                <a:latin typeface="Franklin Gothic Book"/>
              </a:rPr>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2021-03-12</a:t>
            </a:fld>
            <a:endParaRPr lang="en-US" sz="1200" b="0" i="0" u="none" strike="noStrike" kern="1200" cap="none" spc="0" baseline="0">
              <a:solidFill>
                <a:srgbClr val="191B0E"/>
              </a:solidFill>
              <a:uFillTx/>
              <a:latin typeface="Franklin Gothic Book"/>
            </a:endParaRPr>
          </a:p>
        </p:txBody>
      </p:sp>
      <p:sp>
        <p:nvSpPr>
          <p:cNvPr id="5" name="Slide Number Placeholder 4">
            <a:extLst>
              <a:ext uri="{FF2B5EF4-FFF2-40B4-BE49-F238E27FC236}">
                <a16:creationId xmlns:a16="http://schemas.microsoft.com/office/drawing/2014/main" id="{614EEFDC-F856-4F7A-AB5A-930A530E5F1F}"/>
              </a:ext>
            </a:extLst>
          </p:cNvPr>
          <p:cNvSpPr txBox="1"/>
          <p:nvPr/>
        </p:nvSpPr>
        <p:spPr>
          <a:xfrm>
            <a:off x="9472735" y="6453387"/>
            <a:ext cx="1596295" cy="404612"/>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D0623D9-A986-401F-B774-478DA89C5EAF}" type="slidenum">
              <a:t>2</a:t>
            </a:fld>
            <a:endParaRPr lang="en-US" sz="1200" b="0" i="0" u="none" strike="noStrike" kern="1200" cap="none" spc="0" baseline="0">
              <a:solidFill>
                <a:srgbClr val="191B0E"/>
              </a:solidFill>
              <a:uFillTx/>
              <a:latin typeface="Franklin Gothic Book"/>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658B61B8-18A0-4FFF-B119-0D52CC31918D}"/>
              </a:ext>
            </a:extLst>
          </p:cNvPr>
          <p:cNvSpPr>
            <a:spLocks noGrp="1"/>
          </p:cNvSpPr>
          <p:nvPr>
            <p:ph idx="1"/>
          </p:nvPr>
        </p:nvSpPr>
        <p:spPr>
          <a:xfrm>
            <a:off x="597435" y="1050881"/>
            <a:ext cx="8596668" cy="3880773"/>
          </a:xfrm>
        </p:spPr>
        <p:txBody>
          <a:bodyPr/>
          <a:lstStyle/>
          <a:p>
            <a:r>
              <a:rPr lang="lt-LT" sz="2000" dirty="0">
                <a:solidFill>
                  <a:schemeClr val="tx1"/>
                </a:solidFill>
                <a:latin typeface="Times New Roman" panose="02020603050405020304" pitchFamily="18" charset="0"/>
                <a:cs typeface="Times New Roman" panose="02020603050405020304" pitchFamily="18" charset="0"/>
              </a:rPr>
              <a:t>Vadovaujantis sveikatos apsaugos ministro 2018 m. balandžio 26 d. įsakymu Nr. V-657 „Dėl elektroninės sveikatos paslaugų ir bendradarbiavimo infrastruktūros informacinės sistemos naudojimo tvarkos aprašo patvirtinimo“ pakeitimo“, nuo 2018 m. birželio 1 d. duomenys, susiję su vaiko sveikatos pažymėjimu, visose asmens sveikatos priežiūros įstaigose privalo būti tvarkomi elektroniniu būdu. Elektroniniu būdu užpildytas ir pasirašytas vaiko sveikatos pažymėjimas patenka į Elektroninę sveikatos paslaugų ir bendradarbiavimo infrastruktūros informacinę sistemą, iš kurios yra perduodamas į </a:t>
            </a:r>
            <a:r>
              <a:rPr lang="lt-LT" sz="2000" b="1" dirty="0">
                <a:solidFill>
                  <a:schemeClr val="tx1"/>
                </a:solidFill>
                <a:latin typeface="Times New Roman" panose="02020603050405020304" pitchFamily="18" charset="0"/>
                <a:cs typeface="Times New Roman" panose="02020603050405020304" pitchFamily="18" charset="0"/>
              </a:rPr>
              <a:t>Higienos instituto Vaikų sveikatos stebėsenos informacinę sistemą</a:t>
            </a:r>
            <a:r>
              <a:rPr lang="lt-LT" sz="2000" dirty="0">
                <a:solidFill>
                  <a:schemeClr val="tx1"/>
                </a:solidFill>
                <a:latin typeface="Times New Roman" panose="02020603050405020304" pitchFamily="18" charset="0"/>
                <a:cs typeface="Times New Roman" panose="02020603050405020304" pitchFamily="18" charset="0"/>
              </a:rPr>
              <a:t> (VSS IS).  Su šia sistema dirba visuomenės sveikatos specialistai, vykdantys visuomenės sveikatos priežiūrą </a:t>
            </a:r>
            <a:r>
              <a:rPr lang="en-US" sz="2000" dirty="0" err="1">
                <a:solidFill>
                  <a:schemeClr val="tx1"/>
                </a:solidFill>
                <a:latin typeface="Times New Roman" panose="02020603050405020304" pitchFamily="18" charset="0"/>
                <a:cs typeface="Times New Roman" panose="02020603050405020304" pitchFamily="18" charset="0"/>
              </a:rPr>
              <a:t>ugdymo</a:t>
            </a:r>
            <a:r>
              <a:rPr lang="en-US" sz="2000" dirty="0">
                <a:solidFill>
                  <a:schemeClr val="tx1"/>
                </a:solidFill>
                <a:latin typeface="Times New Roman" panose="02020603050405020304" pitchFamily="18" charset="0"/>
                <a:cs typeface="Times New Roman" panose="02020603050405020304" pitchFamily="18" charset="0"/>
              </a:rPr>
              <a:t> </a:t>
            </a:r>
            <a:r>
              <a:rPr lang="lt-LT" sz="2000" dirty="0">
                <a:solidFill>
                  <a:schemeClr val="tx1"/>
                </a:solidFill>
                <a:latin typeface="Times New Roman" panose="02020603050405020304" pitchFamily="18" charset="0"/>
                <a:cs typeface="Times New Roman" panose="02020603050405020304" pitchFamily="18" charset="0"/>
              </a:rPr>
              <a:t>į</a:t>
            </a:r>
            <a:r>
              <a:rPr lang="en-US" sz="2000" dirty="0" err="1">
                <a:solidFill>
                  <a:schemeClr val="tx1"/>
                </a:solidFill>
                <a:latin typeface="Times New Roman" panose="02020603050405020304" pitchFamily="18" charset="0"/>
                <a:cs typeface="Times New Roman" panose="02020603050405020304" pitchFamily="18" charset="0"/>
              </a:rPr>
              <a:t>staigose</a:t>
            </a:r>
            <a:r>
              <a:rPr lang="en-US" sz="2000" dirty="0">
                <a:solidFill>
                  <a:schemeClr val="tx1"/>
                </a:solidFill>
                <a:latin typeface="Times New Roman" panose="02020603050405020304" pitchFamily="18" charset="0"/>
                <a:cs typeface="Times New Roman" panose="02020603050405020304" pitchFamily="18" charset="0"/>
              </a:rPr>
              <a:t>.</a:t>
            </a:r>
            <a:endParaRPr lang="lt-LT" sz="2000" dirty="0">
              <a:solidFill>
                <a:schemeClr val="tx1"/>
              </a:solidFill>
              <a:latin typeface="Times New Roman" panose="02020603050405020304" pitchFamily="18" charset="0"/>
              <a:cs typeface="Times New Roman" panose="02020603050405020304" pitchFamily="18" charset="0"/>
            </a:endParaRPr>
          </a:p>
          <a:p>
            <a:endParaRPr lang="lt-LT" dirty="0"/>
          </a:p>
        </p:txBody>
      </p:sp>
    </p:spTree>
    <p:extLst>
      <p:ext uri="{BB962C8B-B14F-4D97-AF65-F5344CB8AC3E}">
        <p14:creationId xmlns:p14="http://schemas.microsoft.com/office/powerpoint/2010/main" val="1792241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1E4CF10-AC50-465C-92BD-AA668F3EACAE}"/>
              </a:ext>
            </a:extLst>
          </p:cNvPr>
          <p:cNvSpPr txBox="1">
            <a:spLocks noGrp="1"/>
          </p:cNvSpPr>
          <p:nvPr>
            <p:ph type="ctrTitle"/>
          </p:nvPr>
        </p:nvSpPr>
        <p:spPr/>
        <p:txBody>
          <a:bodyPr/>
          <a:lstStyle/>
          <a:p>
            <a:pPr lvl="0"/>
            <a:r>
              <a:rPr lang="lt-LT" sz="2800">
                <a:latin typeface="Times New Roman" pitchFamily="18"/>
                <a:cs typeface="Times New Roman" pitchFamily="18"/>
              </a:rPr>
              <a:t>Profilaktinių mokinių sveikatos patikrinimų rezultatai</a:t>
            </a:r>
          </a:p>
        </p:txBody>
      </p:sp>
      <p:sp>
        <p:nvSpPr>
          <p:cNvPr id="3" name="Date Placeholder 2">
            <a:extLst>
              <a:ext uri="{FF2B5EF4-FFF2-40B4-BE49-F238E27FC236}">
                <a16:creationId xmlns:a16="http://schemas.microsoft.com/office/drawing/2014/main" id="{AB164C6B-9CF7-4381-AF39-62FE94024828}"/>
              </a:ext>
            </a:extLst>
          </p:cNvPr>
          <p:cNvSpPr txBox="1"/>
          <p:nvPr/>
        </p:nvSpPr>
        <p:spPr>
          <a:xfrm>
            <a:off x="752862" y="6453387"/>
            <a:ext cx="1607944" cy="404612"/>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0FCCB59-3155-4485-B9C0-0248799F2F88}" type="datetime1">
              <a:rPr lang="lt-LT" sz="1200" b="0" i="0" u="none" strike="noStrike" kern="1200" cap="none" spc="0" baseline="0">
                <a:solidFill>
                  <a:srgbClr val="191B0E"/>
                </a:solidFill>
                <a:uFillTx/>
                <a:latin typeface="Franklin Gothic Book"/>
              </a:rPr>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2021-03-12</a:t>
            </a:fld>
            <a:endParaRPr lang="en-US" sz="1200" b="0" i="0" u="none" strike="noStrike" kern="1200" cap="none" spc="0" baseline="0">
              <a:solidFill>
                <a:srgbClr val="191B0E"/>
              </a:solidFill>
              <a:uFillTx/>
              <a:latin typeface="Franklin Gothic Book"/>
            </a:endParaRPr>
          </a:p>
        </p:txBody>
      </p:sp>
      <p:sp>
        <p:nvSpPr>
          <p:cNvPr id="4" name="Slide Number Placeholder 3">
            <a:extLst>
              <a:ext uri="{FF2B5EF4-FFF2-40B4-BE49-F238E27FC236}">
                <a16:creationId xmlns:a16="http://schemas.microsoft.com/office/drawing/2014/main" id="{3CFAAF4A-6C1E-4767-802F-1104B9A9748A}"/>
              </a:ext>
            </a:extLst>
          </p:cNvPr>
          <p:cNvSpPr txBox="1"/>
          <p:nvPr/>
        </p:nvSpPr>
        <p:spPr>
          <a:xfrm>
            <a:off x="9830686" y="6453387"/>
            <a:ext cx="1596295" cy="404612"/>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6E9B4DC-7D38-464A-9929-5F57907394D2}" type="slidenum">
              <a:t>4</a:t>
            </a:fld>
            <a:endParaRPr lang="en-US" sz="1200" b="0" i="0" u="none" strike="noStrike" kern="1200" cap="none" spc="0" baseline="0">
              <a:solidFill>
                <a:srgbClr val="191B0E"/>
              </a:solidFill>
              <a:uFillTx/>
              <a:latin typeface="Franklin Gothic Book"/>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7EFE40E-CCBB-4C64-A384-AB3D57EFA2E6}"/>
              </a:ext>
            </a:extLst>
          </p:cNvPr>
          <p:cNvSpPr>
            <a:spLocks noGrp="1"/>
          </p:cNvSpPr>
          <p:nvPr>
            <p:ph type="title"/>
          </p:nvPr>
        </p:nvSpPr>
        <p:spPr/>
        <p:txBody>
          <a:bodyPr/>
          <a:lstStyle/>
          <a:p>
            <a:r>
              <a:rPr lang="lt-LT" dirty="0"/>
              <a:t>Pažymėjimo statusas</a:t>
            </a:r>
          </a:p>
        </p:txBody>
      </p:sp>
      <p:graphicFrame>
        <p:nvGraphicFramePr>
          <p:cNvPr id="6" name="Turinio vietos rezervavimo ženklas 5">
            <a:extLst>
              <a:ext uri="{FF2B5EF4-FFF2-40B4-BE49-F238E27FC236}">
                <a16:creationId xmlns:a16="http://schemas.microsoft.com/office/drawing/2014/main" id="{DD68B27E-7C9D-4316-A62F-D0C3EC31A6F3}"/>
              </a:ext>
            </a:extLst>
          </p:cNvPr>
          <p:cNvGraphicFramePr>
            <a:graphicFrameLocks noGrp="1"/>
          </p:cNvGraphicFramePr>
          <p:nvPr>
            <p:ph idx="1"/>
            <p:extLst>
              <p:ext uri="{D42A27DB-BD31-4B8C-83A1-F6EECF244321}">
                <p14:modId xmlns:p14="http://schemas.microsoft.com/office/powerpoint/2010/main" val="2025404406"/>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B6FC1755-6E58-459B-8E95-B81B61631332}"/>
              </a:ext>
            </a:extLst>
          </p:cNvPr>
          <p:cNvSpPr txBox="1"/>
          <p:nvPr/>
        </p:nvSpPr>
        <p:spPr>
          <a:xfrm>
            <a:off x="677334" y="2530136"/>
            <a:ext cx="2240491" cy="923330"/>
          </a:xfrm>
          <a:prstGeom prst="rect">
            <a:avLst/>
          </a:prstGeom>
          <a:noFill/>
        </p:spPr>
        <p:txBody>
          <a:bodyPr wrap="square" rtlCol="0">
            <a:spAutoFit/>
          </a:bodyPr>
          <a:lstStyle/>
          <a:p>
            <a:r>
              <a:rPr lang="lt-LT" dirty="0"/>
              <a:t>98,4 proc. pažymėjimų yra pilnai užpildyti</a:t>
            </a:r>
          </a:p>
        </p:txBody>
      </p:sp>
    </p:spTree>
    <p:extLst>
      <p:ext uri="{BB962C8B-B14F-4D97-AF65-F5344CB8AC3E}">
        <p14:creationId xmlns:p14="http://schemas.microsoft.com/office/powerpoint/2010/main" val="3775457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A4B22F8-37F8-44F7-9A43-3DBAF43D53C6}"/>
              </a:ext>
            </a:extLst>
          </p:cNvPr>
          <p:cNvSpPr>
            <a:spLocks noGrp="1"/>
          </p:cNvSpPr>
          <p:nvPr>
            <p:ph type="title"/>
          </p:nvPr>
        </p:nvSpPr>
        <p:spPr/>
        <p:txBody>
          <a:bodyPr/>
          <a:lstStyle/>
          <a:p>
            <a:r>
              <a:rPr lang="lt-LT" dirty="0"/>
              <a:t>Fizinės būklės įvertinimas: KMI įvertinimas</a:t>
            </a:r>
          </a:p>
        </p:txBody>
      </p:sp>
      <p:graphicFrame>
        <p:nvGraphicFramePr>
          <p:cNvPr id="6" name="Turinio vietos rezervavimo ženklas 5">
            <a:extLst>
              <a:ext uri="{FF2B5EF4-FFF2-40B4-BE49-F238E27FC236}">
                <a16:creationId xmlns:a16="http://schemas.microsoft.com/office/drawing/2014/main" id="{99739112-6474-4F76-AAD1-05C9F9225E12}"/>
              </a:ext>
            </a:extLst>
          </p:cNvPr>
          <p:cNvGraphicFramePr>
            <a:graphicFrameLocks noGrp="1"/>
          </p:cNvGraphicFramePr>
          <p:nvPr>
            <p:ph idx="1"/>
            <p:extLst>
              <p:ext uri="{D42A27DB-BD31-4B8C-83A1-F6EECF244321}">
                <p14:modId xmlns:p14="http://schemas.microsoft.com/office/powerpoint/2010/main" val="1657693299"/>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1688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9BA4824-05FA-4A06-AA5E-00EA4808C8DF}"/>
              </a:ext>
            </a:extLst>
          </p:cNvPr>
          <p:cNvSpPr>
            <a:spLocks noGrp="1"/>
          </p:cNvSpPr>
          <p:nvPr>
            <p:ph type="title"/>
          </p:nvPr>
        </p:nvSpPr>
        <p:spPr/>
        <p:txBody>
          <a:bodyPr/>
          <a:lstStyle/>
          <a:p>
            <a:r>
              <a:rPr lang="lt-LT" dirty="0"/>
              <a:t>Fizinio ugdymo grupė</a:t>
            </a:r>
          </a:p>
        </p:txBody>
      </p:sp>
      <p:graphicFrame>
        <p:nvGraphicFramePr>
          <p:cNvPr id="6" name="Turinio vietos rezervavimo ženklas 5">
            <a:extLst>
              <a:ext uri="{FF2B5EF4-FFF2-40B4-BE49-F238E27FC236}">
                <a16:creationId xmlns:a16="http://schemas.microsoft.com/office/drawing/2014/main" id="{55E71F84-3429-4A9C-8984-6F7B990B5B03}"/>
              </a:ext>
            </a:extLst>
          </p:cNvPr>
          <p:cNvGraphicFramePr>
            <a:graphicFrameLocks noGrp="1"/>
          </p:cNvGraphicFramePr>
          <p:nvPr>
            <p:ph idx="1"/>
            <p:extLst>
              <p:ext uri="{D42A27DB-BD31-4B8C-83A1-F6EECF244321}">
                <p14:modId xmlns:p14="http://schemas.microsoft.com/office/powerpoint/2010/main" val="302730678"/>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27C25DE6-5B33-4175-804A-718F1782E72B}"/>
              </a:ext>
            </a:extLst>
          </p:cNvPr>
          <p:cNvSpPr txBox="1"/>
          <p:nvPr/>
        </p:nvSpPr>
        <p:spPr>
          <a:xfrm>
            <a:off x="497150" y="1930400"/>
            <a:ext cx="2420675" cy="2585323"/>
          </a:xfrm>
          <a:prstGeom prst="rect">
            <a:avLst/>
          </a:prstGeom>
          <a:noFill/>
        </p:spPr>
        <p:txBody>
          <a:bodyPr wrap="square" rtlCol="0">
            <a:spAutoFit/>
          </a:bodyPr>
          <a:lstStyle/>
          <a:p>
            <a:r>
              <a:rPr lang="lt-LT" dirty="0"/>
              <a:t>86,8 proc. mokinių turi pagrindinę fizinio ugdymo grupę.</a:t>
            </a:r>
          </a:p>
          <a:p>
            <a:r>
              <a:rPr lang="lt-LT" dirty="0"/>
              <a:t>4,8 proc. parengiamoji grupė.</a:t>
            </a:r>
          </a:p>
          <a:p>
            <a:r>
              <a:rPr lang="lt-LT" dirty="0"/>
              <a:t>6,8 proc. specialioji grupė.</a:t>
            </a:r>
          </a:p>
          <a:p>
            <a:r>
              <a:rPr lang="lt-LT" dirty="0"/>
              <a:t>1,6 proc. nenurodyta.</a:t>
            </a:r>
          </a:p>
        </p:txBody>
      </p:sp>
    </p:spTree>
    <p:extLst>
      <p:ext uri="{BB962C8B-B14F-4D97-AF65-F5344CB8AC3E}">
        <p14:creationId xmlns:p14="http://schemas.microsoft.com/office/powerpoint/2010/main" val="2478880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DEFEE63-B1B4-4BF1-B23E-E1CF69D3FCD8}"/>
              </a:ext>
            </a:extLst>
          </p:cNvPr>
          <p:cNvSpPr>
            <a:spLocks noGrp="1"/>
          </p:cNvSpPr>
          <p:nvPr>
            <p:ph type="title"/>
          </p:nvPr>
        </p:nvSpPr>
        <p:spPr/>
        <p:txBody>
          <a:bodyPr/>
          <a:lstStyle/>
          <a:p>
            <a:r>
              <a:rPr lang="lt-LT" dirty="0"/>
              <a:t>Regos vertinimas</a:t>
            </a:r>
          </a:p>
        </p:txBody>
      </p:sp>
      <p:graphicFrame>
        <p:nvGraphicFramePr>
          <p:cNvPr id="6" name="Turinio vietos rezervavimo ženklas 5">
            <a:extLst>
              <a:ext uri="{FF2B5EF4-FFF2-40B4-BE49-F238E27FC236}">
                <a16:creationId xmlns:a16="http://schemas.microsoft.com/office/drawing/2014/main" id="{757E752D-3DCF-4872-A2D6-EE631041E329}"/>
              </a:ext>
            </a:extLst>
          </p:cNvPr>
          <p:cNvGraphicFramePr>
            <a:graphicFrameLocks noGrp="1"/>
          </p:cNvGraphicFramePr>
          <p:nvPr>
            <p:ph idx="1"/>
            <p:extLst>
              <p:ext uri="{D42A27DB-BD31-4B8C-83A1-F6EECF244321}">
                <p14:modId xmlns:p14="http://schemas.microsoft.com/office/powerpoint/2010/main" val="2527535100"/>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FAFA59A1-167B-4BC2-8FBA-515DDAD4D637}"/>
              </a:ext>
            </a:extLst>
          </p:cNvPr>
          <p:cNvSpPr txBox="1"/>
          <p:nvPr/>
        </p:nvSpPr>
        <p:spPr>
          <a:xfrm>
            <a:off x="594804" y="1930400"/>
            <a:ext cx="2556769" cy="1754326"/>
          </a:xfrm>
          <a:prstGeom prst="rect">
            <a:avLst/>
          </a:prstGeom>
          <a:noFill/>
        </p:spPr>
        <p:txBody>
          <a:bodyPr wrap="square" rtlCol="0">
            <a:spAutoFit/>
          </a:bodyPr>
          <a:lstStyle/>
          <a:p>
            <a:r>
              <a:rPr lang="lt-LT" dirty="0"/>
              <a:t>2,4 proc. regos vertinimas yra normalus.</a:t>
            </a:r>
          </a:p>
          <a:p>
            <a:r>
              <a:rPr lang="lt-LT" dirty="0"/>
              <a:t>31,2 proc. mokinių turi sutrikusią regą.</a:t>
            </a:r>
          </a:p>
          <a:p>
            <a:r>
              <a:rPr lang="lt-LT" dirty="0"/>
              <a:t>66,4 nenurodyta.</a:t>
            </a:r>
          </a:p>
        </p:txBody>
      </p:sp>
    </p:spTree>
    <p:extLst>
      <p:ext uri="{BB962C8B-B14F-4D97-AF65-F5344CB8AC3E}">
        <p14:creationId xmlns:p14="http://schemas.microsoft.com/office/powerpoint/2010/main" val="81345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1E25F32-1E36-435B-971F-889C716A63CE}"/>
              </a:ext>
            </a:extLst>
          </p:cNvPr>
          <p:cNvSpPr>
            <a:spLocks noGrp="1"/>
          </p:cNvSpPr>
          <p:nvPr>
            <p:ph type="title"/>
          </p:nvPr>
        </p:nvSpPr>
        <p:spPr/>
        <p:txBody>
          <a:bodyPr/>
          <a:lstStyle/>
          <a:p>
            <a:r>
              <a:rPr lang="lt-LT" dirty="0"/>
              <a:t>Nervų sistemos būklė</a:t>
            </a:r>
          </a:p>
        </p:txBody>
      </p:sp>
      <p:graphicFrame>
        <p:nvGraphicFramePr>
          <p:cNvPr id="6" name="Turinio vietos rezervavimo ženklas 5">
            <a:extLst>
              <a:ext uri="{FF2B5EF4-FFF2-40B4-BE49-F238E27FC236}">
                <a16:creationId xmlns:a16="http://schemas.microsoft.com/office/drawing/2014/main" id="{9964B0AB-7075-4873-8C90-100640F18FF1}"/>
              </a:ext>
            </a:extLst>
          </p:cNvPr>
          <p:cNvGraphicFramePr>
            <a:graphicFrameLocks noGrp="1"/>
          </p:cNvGraphicFramePr>
          <p:nvPr>
            <p:ph idx="1"/>
            <p:extLst>
              <p:ext uri="{D42A27DB-BD31-4B8C-83A1-F6EECF244321}">
                <p14:modId xmlns:p14="http://schemas.microsoft.com/office/powerpoint/2010/main" val="605730925"/>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C016A05D-3D4A-4330-BCE2-33DA1F320856}"/>
              </a:ext>
            </a:extLst>
          </p:cNvPr>
          <p:cNvSpPr txBox="1"/>
          <p:nvPr/>
        </p:nvSpPr>
        <p:spPr>
          <a:xfrm>
            <a:off x="577049" y="2160588"/>
            <a:ext cx="2340776" cy="2031325"/>
          </a:xfrm>
          <a:prstGeom prst="rect">
            <a:avLst/>
          </a:prstGeom>
          <a:noFill/>
        </p:spPr>
        <p:txBody>
          <a:bodyPr wrap="square" rtlCol="0">
            <a:spAutoFit/>
          </a:bodyPr>
          <a:lstStyle/>
          <a:p>
            <a:r>
              <a:rPr lang="lt-LT" dirty="0"/>
              <a:t>0,8 proc. nervų sistemos būklė yra normali.</a:t>
            </a:r>
          </a:p>
          <a:p>
            <a:r>
              <a:rPr lang="lt-LT" dirty="0"/>
              <a:t>33,2 proc. yra sutrikusi.</a:t>
            </a:r>
          </a:p>
          <a:p>
            <a:r>
              <a:rPr lang="lt-LT" dirty="0"/>
              <a:t>66 proc. yra nenurodyta.</a:t>
            </a:r>
          </a:p>
        </p:txBody>
      </p:sp>
    </p:spTree>
    <p:extLst>
      <p:ext uri="{BB962C8B-B14F-4D97-AF65-F5344CB8AC3E}">
        <p14:creationId xmlns:p14="http://schemas.microsoft.com/office/powerpoint/2010/main" val="1222269065"/>
      </p:ext>
    </p:extLst>
  </p:cSld>
  <p:clrMapOvr>
    <a:masterClrMapping/>
  </p:clrMapOvr>
</p:sld>
</file>

<file path=ppt/theme/theme1.xml><?xml version="1.0" encoding="utf-8"?>
<a:theme xmlns:a="http://schemas.openxmlformats.org/drawingml/2006/main" name="Briaunota">
  <a:themeElements>
    <a:clrScheme name="Briauno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Briauno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auno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143</TotalTime>
  <Words>928</Words>
  <Application>Microsoft Office PowerPoint</Application>
  <PresentationFormat>Plačiaekranė</PresentationFormat>
  <Paragraphs>66</Paragraphs>
  <Slides>16</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16</vt:i4>
      </vt:variant>
    </vt:vector>
  </HeadingPairs>
  <TitlesOfParts>
    <vt:vector size="22" baseType="lpstr">
      <vt:lpstr>Arial</vt:lpstr>
      <vt:lpstr>Franklin Gothic Book</vt:lpstr>
      <vt:lpstr>Times New Roman</vt:lpstr>
      <vt:lpstr>Trebuchet MS</vt:lpstr>
      <vt:lpstr>Wingdings 3</vt:lpstr>
      <vt:lpstr>Briaunota</vt:lpstr>
      <vt:lpstr>Klaipėdos Litorinos mokyklos mokinių profilaktinių sveikatos patikrinimų duomenų analizė 2020 -2021 m.m.</vt:lpstr>
      <vt:lpstr>„PowerPoint“ pateiktis</vt:lpstr>
      <vt:lpstr>„PowerPoint“ pateiktis</vt:lpstr>
      <vt:lpstr>Profilaktinių mokinių sveikatos patikrinimų rezultatai</vt:lpstr>
      <vt:lpstr>Pažymėjimo statusas</vt:lpstr>
      <vt:lpstr>Fizinės būklės įvertinimas: KMI įvertinimas</vt:lpstr>
      <vt:lpstr>Fizinio ugdymo grupė</vt:lpstr>
      <vt:lpstr>Regos vertinimas</vt:lpstr>
      <vt:lpstr>Nervų sistemos būklė</vt:lpstr>
      <vt:lpstr>Kvėpavimo sistemos būklė</vt:lpstr>
      <vt:lpstr>Odos ir jos priedų būklė</vt:lpstr>
      <vt:lpstr>Mokinių turinčių (KPI+kpi) indeksą, dalis (%)</vt:lpstr>
      <vt:lpstr>Apibendrinimas  </vt:lpstr>
      <vt:lpstr>Apibendrinimas </vt:lpstr>
      <vt:lpstr>Apibendrinimas </vt:lpstr>
      <vt:lpstr>Rekomendacijos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Klaipėdos litorinos mokyklos mokinių profilaktinių sveikatos patikrinimų duomenų analizė 2020 -2021 m.m.</dc:title>
  <dc:creator>Lenovo</dc:creator>
  <cp:lastModifiedBy>Lenovo</cp:lastModifiedBy>
  <cp:revision>14</cp:revision>
  <dcterms:created xsi:type="dcterms:W3CDTF">2021-02-15T13:11:34Z</dcterms:created>
  <dcterms:modified xsi:type="dcterms:W3CDTF">2021-03-12T12:20:47Z</dcterms:modified>
</cp:coreProperties>
</file>